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9144000"/>
  <p:notesSz cx="6858000" cy="9144000"/>
  <p:embeddedFontLs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e1df7b3f4_0_42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e1df7b3f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d29ccbf60_1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d29ccbf6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cf070928e_0_17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cf070928e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e1df7b3f4_0_6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e1df7b3f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e1df7b3f4_0_84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5e1df7b3f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e1df7b3f4_0_7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e1df7b3f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e26165426_0_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5e2616542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de9a269ba_0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de9a269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e26165318_0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e261653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d29ccbf60_0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d29ccbf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e1df7b3f4_0_1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e1df7b3f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e1df7b3f4_0_2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e1df7b3f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e1df7b3f4_0_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e1df7b3f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e1df7b3f4_0_34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e1df7b3f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e1df7b3f4_0_58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e1df7b3f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d29ccbf60_0_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d29ccbf6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d29ccbf60_0_2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d29ccbf6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226400" y="274573"/>
            <a:ext cx="21915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654"/>
            <a:ext cx="5153705" cy="6845694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2104533"/>
            <a:ext cx="5017500" cy="21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5233233"/>
            <a:ext cx="34707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6857248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712900"/>
            <a:ext cx="47760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3524166"/>
            <a:ext cx="4776000" cy="16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6857248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737333"/>
            <a:ext cx="4587000" cy="153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507989"/>
            <a:ext cx="1037850" cy="1355016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525000"/>
            <a:ext cx="70389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2090067"/>
            <a:ext cx="7038900" cy="3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507989"/>
            <a:ext cx="1037850" cy="1355016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525000"/>
            <a:ext cx="70389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2090067"/>
            <a:ext cx="3403200" cy="3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2090067"/>
            <a:ext cx="3403200" cy="3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507989"/>
            <a:ext cx="1037850" cy="1355016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525000"/>
            <a:ext cx="70389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507989"/>
            <a:ext cx="1037850" cy="1355016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525000"/>
            <a:ext cx="3798900" cy="19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2630067"/>
            <a:ext cx="3798900" cy="32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6857829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1155700"/>
            <a:ext cx="4587000" cy="469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507989"/>
            <a:ext cx="1037850" cy="1355016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2211100"/>
            <a:ext cx="3036300" cy="23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4717333"/>
            <a:ext cx="30363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2262133"/>
            <a:ext cx="3676800" cy="31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5504636"/>
            <a:ext cx="698925" cy="912853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5740500"/>
            <a:ext cx="6936000" cy="6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Relationship Id="rId10" Type="http://schemas.openxmlformats.org/officeDocument/2006/relationships/image" Target="../media/image26.png"/><Relationship Id="rId9" Type="http://schemas.openxmlformats.org/officeDocument/2006/relationships/image" Target="../media/image19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20.png"/><Relationship Id="rId8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TobiasJacobson/SimVascular-Scripting.git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8.png"/><Relationship Id="rId4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1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2104533"/>
            <a:ext cx="5017500" cy="21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Scripting at CBCL 2019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5233233"/>
            <a:ext cx="34707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Tobias Jacobson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Summer Intern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3550" y="3317949"/>
            <a:ext cx="2859351" cy="3133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2500" y="3317950"/>
            <a:ext cx="2859350" cy="3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2"/>
          <p:cNvSpPr txBox="1"/>
          <p:nvPr/>
        </p:nvSpPr>
        <p:spPr>
          <a:xfrm>
            <a:off x="1367800" y="652933"/>
            <a:ext cx="69741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Make mesh function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p22"/>
          <p:cNvSpPr txBox="1"/>
          <p:nvPr/>
        </p:nvSpPr>
        <p:spPr>
          <a:xfrm>
            <a:off x="1393550" y="1222100"/>
            <a:ext cx="5403600" cy="16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Inputs: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Vtp file (existing file name)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Vtk file name (new mesh name)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Global edge size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Outputs: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Mesh complete folder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>
            <p:ph idx="1" type="body"/>
          </p:nvPr>
        </p:nvSpPr>
        <p:spPr>
          <a:xfrm>
            <a:off x="1284800" y="1287600"/>
            <a:ext cx="7038900" cy="42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Stenosis Function Notes: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For contour: Decrease is calculated using area since in my case it’s always a uniform circle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Scaled using </a:t>
            </a:r>
            <a:r>
              <a:rPr lang="en"/>
              <a:t>3D matrix transformation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Zach’s python documentation helped guide me in the beginning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Issues: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Obviously encountered challenges </a:t>
            </a:r>
            <a:r>
              <a:rPr lang="en"/>
              <a:t> while learning simVascular→</a:t>
            </a:r>
            <a:r>
              <a:rPr lang="en"/>
              <a:t> </a:t>
            </a:r>
            <a:r>
              <a:rPr lang="en"/>
              <a:t> python console work caused simVascular to crash a lot which was annoying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Long time before I found a way to systematically create new objects (Path.pyPath &amp; Contour.pyContour)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Making script much longer than necessary (Like 250 lines longer….)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3"/>
          <p:cNvSpPr txBox="1"/>
          <p:nvPr/>
        </p:nvSpPr>
        <p:spPr>
          <a:xfrm>
            <a:off x="1241150" y="360228"/>
            <a:ext cx="71262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General Notes: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5" name="Google Shape;2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750" y="3721823"/>
            <a:ext cx="7243277" cy="216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6447" y="4480533"/>
            <a:ext cx="1334300" cy="1702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1300" y="4480544"/>
            <a:ext cx="1334301" cy="170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6140" y="4485268"/>
            <a:ext cx="1334299" cy="16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90972" y="4480550"/>
            <a:ext cx="1334299" cy="170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56447" y="2012749"/>
            <a:ext cx="1334299" cy="1703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01297" y="2012733"/>
            <a:ext cx="1334300" cy="1703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46138" y="2012749"/>
            <a:ext cx="1334299" cy="1703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390972" y="2012736"/>
            <a:ext cx="1334301" cy="1703438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4"/>
          <p:cNvSpPr txBox="1"/>
          <p:nvPr>
            <p:ph type="title"/>
          </p:nvPr>
        </p:nvSpPr>
        <p:spPr>
          <a:xfrm>
            <a:off x="1156450" y="142233"/>
            <a:ext cx="74244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Remaining functionalities for Stenosis Pipeline</a:t>
            </a:r>
            <a:endParaRPr/>
          </a:p>
        </p:txBody>
      </p:sp>
      <p:sp>
        <p:nvSpPr>
          <p:cNvPr id="229" name="Google Shape;229;p24"/>
          <p:cNvSpPr txBox="1"/>
          <p:nvPr/>
        </p:nvSpPr>
        <p:spPr>
          <a:xfrm>
            <a:off x="1259200" y="1042200"/>
            <a:ext cx="7218900" cy="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Geom.Union(itemA, itemB, destination, tolerance)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5"/>
          <p:cNvSpPr txBox="1"/>
          <p:nvPr>
            <p:ph idx="1" type="body"/>
          </p:nvPr>
        </p:nvSpPr>
        <p:spPr>
          <a:xfrm>
            <a:off x="1297500" y="1179500"/>
            <a:ext cx="7324200" cy="29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Run program once, then quit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Throws error ‘item already exists’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Seriously slowed progress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Update: now implemented as → 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GUI.RemoveDataNode('childName', ‘folderName')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4375" y="2768972"/>
            <a:ext cx="7590449" cy="13200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5"/>
          <p:cNvSpPr txBox="1"/>
          <p:nvPr/>
        </p:nvSpPr>
        <p:spPr>
          <a:xfrm>
            <a:off x="1421250" y="385275"/>
            <a:ext cx="65841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Pipeline issues that have been resolved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"/>
          <p:cNvSpPr txBox="1"/>
          <p:nvPr>
            <p:ph type="title"/>
          </p:nvPr>
        </p:nvSpPr>
        <p:spPr>
          <a:xfrm>
            <a:off x="1297500" y="525000"/>
            <a:ext cx="70389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Tcl Script Conversion: Jongmin’s Study</a:t>
            </a:r>
            <a:endParaRPr/>
          </a:p>
        </p:txBody>
      </p:sp>
      <p:sp>
        <p:nvSpPr>
          <p:cNvPr id="242" name="Google Shape;242;p26"/>
          <p:cNvSpPr txBox="1"/>
          <p:nvPr>
            <p:ph idx="1" type="body"/>
          </p:nvPr>
        </p:nvSpPr>
        <p:spPr>
          <a:xfrm>
            <a:off x="1297500" y="1362167"/>
            <a:ext cx="7038900" cy="46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Difficulties encountered: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Never seen Tcl before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Tcl can’t always easily convert to python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Non-open source functionalities vs open source functionalities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/>
              <a:t>Unfinished conversion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Parasolid &amp; Tetgen vs PolyData &amp; MeshSim</a:t>
            </a:r>
            <a:endParaRPr sz="1400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 txBox="1"/>
          <p:nvPr>
            <p:ph type="title"/>
          </p:nvPr>
        </p:nvSpPr>
        <p:spPr>
          <a:xfrm>
            <a:off x="1306075" y="173950"/>
            <a:ext cx="70389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Docstrings</a:t>
            </a:r>
            <a:endParaRPr/>
          </a:p>
        </p:txBody>
      </p:sp>
      <p:sp>
        <p:nvSpPr>
          <p:cNvPr id="248" name="Google Shape;248;p27"/>
          <p:cNvSpPr txBox="1"/>
          <p:nvPr>
            <p:ph idx="1" type="body"/>
          </p:nvPr>
        </p:nvSpPr>
        <p:spPr>
          <a:xfrm>
            <a:off x="56375" y="2373883"/>
            <a:ext cx="1885500" cy="3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Function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DocString</a:t>
            </a:r>
            <a:endParaRPr/>
          </a:p>
        </p:txBody>
      </p:sp>
      <p:pic>
        <p:nvPicPr>
          <p:cNvPr id="249" name="Google Shape;2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850" y="2614234"/>
            <a:ext cx="7038898" cy="297435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0" name="Google Shape;250;p27"/>
          <p:cNvCxnSpPr/>
          <p:nvPr/>
        </p:nvCxnSpPr>
        <p:spPr>
          <a:xfrm flipH="1" rot="10800000">
            <a:off x="895025" y="2979600"/>
            <a:ext cx="714600" cy="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" name="Google Shape;251;p27"/>
          <p:cNvCxnSpPr/>
          <p:nvPr/>
        </p:nvCxnSpPr>
        <p:spPr>
          <a:xfrm flipH="1" rot="10800000">
            <a:off x="1010225" y="3339000"/>
            <a:ext cx="599400" cy="9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2" name="Google Shape;252;p27"/>
          <p:cNvSpPr txBox="1"/>
          <p:nvPr/>
        </p:nvSpPr>
        <p:spPr>
          <a:xfrm>
            <a:off x="1387000" y="907550"/>
            <a:ext cx="5967600" cy="10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Added documentation to all developed functions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Can be parsed using my autoDoc function or external documentation functions (Sphinx)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8"/>
          <p:cNvSpPr txBox="1"/>
          <p:nvPr>
            <p:ph type="title"/>
          </p:nvPr>
        </p:nvSpPr>
        <p:spPr>
          <a:xfrm>
            <a:off x="1297500" y="525000"/>
            <a:ext cx="7038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Sphinx Tutorial </a:t>
            </a:r>
            <a:endParaRPr/>
          </a:p>
        </p:txBody>
      </p:sp>
      <p:sp>
        <p:nvSpPr>
          <p:cNvPr id="258" name="Google Shape;258;p28"/>
          <p:cNvSpPr txBox="1"/>
          <p:nvPr>
            <p:ph idx="1" type="body"/>
          </p:nvPr>
        </p:nvSpPr>
        <p:spPr>
          <a:xfrm>
            <a:off x="1297500" y="1147277"/>
            <a:ext cx="7038900" cy="48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Download sphinx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</a:t>
            </a:r>
            <a:r>
              <a:rPr lang="en" sz="1200"/>
              <a:t>buntu </a:t>
            </a:r>
            <a:endParaRPr sz="1200"/>
          </a:p>
          <a:p>
            <a:pPr indent="-304800" lvl="2" marL="1371600" marR="635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</a:pPr>
            <a:r>
              <a:rPr lang="en" sz="1200">
                <a:solidFill>
                  <a:srgbClr val="FFFFFF"/>
                </a:solidFill>
              </a:rPr>
              <a:t>apt-get install python3-sphinx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marR="635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" sz="1200">
                <a:solidFill>
                  <a:srgbClr val="FFFFFF"/>
                </a:solidFill>
              </a:rPr>
              <a:t>Linux </a:t>
            </a:r>
            <a:endParaRPr sz="1200">
              <a:solidFill>
                <a:srgbClr val="FFFFFF"/>
              </a:solidFill>
            </a:endParaRPr>
          </a:p>
          <a:p>
            <a:pPr indent="-304800" lvl="2" marL="1371600" marR="635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</a:pPr>
            <a:r>
              <a:rPr lang="en" sz="1200">
                <a:solidFill>
                  <a:srgbClr val="FFFFFF"/>
                </a:solidFill>
              </a:rPr>
              <a:t>brew install sphinx-doc</a:t>
            </a:r>
            <a:endParaRPr sz="1200">
              <a:solidFill>
                <a:srgbClr val="FFFFFF"/>
              </a:solidFill>
            </a:endParaRPr>
          </a:p>
          <a:p>
            <a:pPr indent="-292100" lvl="0" marL="457200" marR="635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" sz="1000">
                <a:solidFill>
                  <a:srgbClr val="FFFFFF"/>
                </a:solidFill>
              </a:rPr>
              <a:t>Follow Tutorial 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2700" y="2645601"/>
            <a:ext cx="5842224" cy="3741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 txBox="1"/>
          <p:nvPr>
            <p:ph type="title"/>
          </p:nvPr>
        </p:nvSpPr>
        <p:spPr>
          <a:xfrm>
            <a:off x="1297500" y="525000"/>
            <a:ext cx="70389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Git-Hub repo</a:t>
            </a:r>
            <a:endParaRPr/>
          </a:p>
        </p:txBody>
      </p:sp>
      <p:sp>
        <p:nvSpPr>
          <p:cNvPr id="265" name="Google Shape;265;p29"/>
          <p:cNvSpPr txBox="1"/>
          <p:nvPr>
            <p:ph idx="1" type="body"/>
          </p:nvPr>
        </p:nvSpPr>
        <p:spPr>
          <a:xfrm>
            <a:off x="1297500" y="1241450"/>
            <a:ext cx="7038900" cy="52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https://github.com/TobiasJacobson/SimVascular-Scripting.git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Cylinder Model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genFi 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Generates solver.inp and cylinder.svpre files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cylinderPipeline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Generates path points, contour, model, mesh, and runs the preSolver, svSolver and begins post processing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Coarct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coarctPipeline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Generates path, contour and model based on lists of 3D points and radii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Fontan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fontanStenosis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Alters given fontan segment file and creates a new one based on a given stenosis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Stenosis Pipeline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stenosisPipeline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Alters given segment file and creates a new one based on given stenosis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Using this new file it generates a path, contour, model, mesh, and runs the                    preSolver, svSolver, and begins post processing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Docstring Functions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autoDoc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Extracts docstrings from a given list of functions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Sphinx Tutorial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/>
          <p:nvPr>
            <p:ph type="title"/>
          </p:nvPr>
        </p:nvSpPr>
        <p:spPr>
          <a:xfrm>
            <a:off x="1187600" y="255075"/>
            <a:ext cx="7038900" cy="12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 CBCL</a:t>
            </a:r>
            <a:r>
              <a:rPr lang="en"/>
              <a:t> </a:t>
            </a:r>
            <a:endParaRPr/>
          </a:p>
        </p:txBody>
      </p:sp>
      <p:pic>
        <p:nvPicPr>
          <p:cNvPr id="271" name="Google Shape;2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900" y="1609625"/>
            <a:ext cx="5632200" cy="423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525000"/>
            <a:ext cx="70389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Cylinder Test Case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238200"/>
            <a:ext cx="7038900" cy="47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Generate path →  mesh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Runs preSolver, solver, and svpost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Creates ‘mesh-complete’ folder → .dat,  .vtp,  .vtk,  .vtu,  .log, and restart files</a:t>
            </a:r>
            <a:endParaRPr sz="1400"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6673" y="2620700"/>
            <a:ext cx="2490474" cy="3007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4400" y="2620700"/>
            <a:ext cx="2490476" cy="300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196175" y="221029"/>
            <a:ext cx="70389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Coarct Model Scripting: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</a:rPr>
              <a:t>Aekaansh’s Study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075" y="2720835"/>
            <a:ext cx="3929925" cy="16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086" y="4479268"/>
            <a:ext cx="3929912" cy="2192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7000" y="3614118"/>
            <a:ext cx="3929926" cy="1646237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5"/>
          <p:cNvSpPr txBox="1"/>
          <p:nvPr/>
        </p:nvSpPr>
        <p:spPr>
          <a:xfrm>
            <a:off x="1275725" y="813400"/>
            <a:ext cx="6361500" cy="16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Coarct Pipeline function: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Inputs: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List of path points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List of radii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Outputs: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path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contour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Model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250" y="2026867"/>
            <a:ext cx="4260925" cy="15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3300" y="2019483"/>
            <a:ext cx="4260919" cy="153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250" y="4454033"/>
            <a:ext cx="4260924" cy="1913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3300" y="4454033"/>
            <a:ext cx="4260925" cy="1913667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6"/>
          <p:cNvSpPr txBox="1"/>
          <p:nvPr/>
        </p:nvSpPr>
        <p:spPr>
          <a:xfrm>
            <a:off x="1139850" y="247700"/>
            <a:ext cx="7565100" cy="12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Curved coarct models with and without stenosis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type="title"/>
          </p:nvPr>
        </p:nvSpPr>
        <p:spPr>
          <a:xfrm>
            <a:off x="1153850" y="389083"/>
            <a:ext cx="78213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Applying Stenosis on Fontan Model: Erica’s Study</a:t>
            </a:r>
            <a:endParaRPr/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8625" y="1789421"/>
            <a:ext cx="3257775" cy="4138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8575" y="1789425"/>
            <a:ext cx="3257775" cy="413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3163" y="2587333"/>
            <a:ext cx="2936450" cy="3201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6350" y="2587333"/>
            <a:ext cx="2936448" cy="3201152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8"/>
          <p:cNvSpPr txBox="1"/>
          <p:nvPr/>
        </p:nvSpPr>
        <p:spPr>
          <a:xfrm>
            <a:off x="1199350" y="191400"/>
            <a:ext cx="6079200" cy="8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SVC Model with applied stenosis 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p18"/>
          <p:cNvSpPr txBox="1"/>
          <p:nvPr/>
        </p:nvSpPr>
        <p:spPr>
          <a:xfrm>
            <a:off x="1232700" y="749500"/>
            <a:ext cx="6171900" cy="12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Inputs: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SVC segment file (SVC.ctgr file)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Desired Stenosis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Contour group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Modified segment file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7" name="Google Shape;17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525" y="2586988"/>
            <a:ext cx="2606901" cy="3201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1297500" y="525000"/>
            <a:ext cx="66729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with stenosis function 1.0</a:t>
            </a:r>
            <a:endParaRPr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1297500" y="1507600"/>
            <a:ext cx="6293100" cy="38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Had trouble collecting data from segment file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Erica helped with using Python Regex to extract: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Path point information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Radius information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Goes as: foundCenterPoints.append(re.findall(‘ “([^”]*)” ‘, text)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Limited in functionality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Only single path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Ends at new segmentation file 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9144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0"/>
          <p:cNvPicPr preferRelativeResize="0"/>
          <p:nvPr/>
        </p:nvPicPr>
        <p:blipFill rotWithShape="1">
          <a:blip r:embed="rId3">
            <a:alphaModFix/>
          </a:blip>
          <a:srcRect b="0" l="0" r="-9385" t="-7192"/>
          <a:stretch/>
        </p:blipFill>
        <p:spPr>
          <a:xfrm>
            <a:off x="80000" y="2842650"/>
            <a:ext cx="2364275" cy="28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6250" y="3017208"/>
            <a:ext cx="2230150" cy="265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82650" y="3019992"/>
            <a:ext cx="2230149" cy="2653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99050" y="3017200"/>
            <a:ext cx="2230149" cy="2658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0"/>
          <p:cNvSpPr txBox="1"/>
          <p:nvPr/>
        </p:nvSpPr>
        <p:spPr>
          <a:xfrm>
            <a:off x="1215825" y="0"/>
            <a:ext cx="4305900" cy="7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Stenosis function 2.0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1334025" y="788033"/>
            <a:ext cx="6028500" cy="19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Now for any segment on a model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Issues I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encountered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resolved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Shifted centerline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Shifted 0 contour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Scaling was off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Examples: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/>
          <p:nvPr>
            <p:ph type="title"/>
          </p:nvPr>
        </p:nvSpPr>
        <p:spPr>
          <a:xfrm>
            <a:off x="1153975" y="221033"/>
            <a:ext cx="3717600" cy="7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Stenosis Pipeline 2.0</a:t>
            </a:r>
            <a:endParaRPr/>
          </a:p>
        </p:txBody>
      </p:sp>
      <p:sp>
        <p:nvSpPr>
          <p:cNvPr id="199" name="Google Shape;199;p21"/>
          <p:cNvSpPr txBox="1"/>
          <p:nvPr>
            <p:ph idx="1" type="body"/>
          </p:nvPr>
        </p:nvSpPr>
        <p:spPr>
          <a:xfrm>
            <a:off x="1055400" y="945433"/>
            <a:ext cx="3639000" cy="57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FFFFFF"/>
                </a:solidFill>
              </a:rPr>
              <a:t>Stenosis function 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</a:rPr>
              <a:t>Input: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Segment file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Percent Stenosis 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Contour ID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</a:rPr>
              <a:t>Output: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Altered Segment file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FFFFFF"/>
                </a:solidFill>
              </a:rPr>
              <a:t>Gathering points functions: 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 sz="1400">
                <a:solidFill>
                  <a:srgbClr val="FFFFFF"/>
                </a:solidFill>
              </a:rPr>
              <a:t>Inputs: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 sz="1400">
                <a:solidFill>
                  <a:srgbClr val="FFFFFF"/>
                </a:solidFill>
              </a:rPr>
              <a:t>Altered segment file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</a:rPr>
              <a:t>Outputs: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 sz="1400">
                <a:solidFill>
                  <a:srgbClr val="FFFFFF"/>
                </a:solidFill>
              </a:rPr>
              <a:t>List of path points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 sz="1400">
                <a:solidFill>
                  <a:srgbClr val="FFFFFF"/>
                </a:solidFill>
              </a:rPr>
              <a:t>Make path function: 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 sz="1400">
                <a:solidFill>
                  <a:srgbClr val="FFFFFF"/>
                </a:solidFill>
              </a:rPr>
              <a:t>Inputs: 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 sz="1400">
                <a:solidFill>
                  <a:srgbClr val="FFFFFF"/>
                </a:solidFill>
              </a:rPr>
              <a:t>PathPoints List	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 sz="1400">
                <a:solidFill>
                  <a:srgbClr val="FFFFFF"/>
                </a:solidFill>
              </a:rPr>
              <a:t>New path name 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 sz="1400">
                <a:solidFill>
                  <a:srgbClr val="FFFFFF"/>
                </a:solidFill>
              </a:rPr>
              <a:t>New contour name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</a:rPr>
              <a:t>Outputs: 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New path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</a:rPr>
              <a:t>New contour 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1"/>
          <p:cNvSpPr txBox="1"/>
          <p:nvPr/>
        </p:nvSpPr>
        <p:spPr>
          <a:xfrm>
            <a:off x="4508675" y="956900"/>
            <a:ext cx="3504000" cy="57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Make contour function: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contour name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model name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Outputs: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contour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model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Make mesh function: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vtp file name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New vtk filename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Outputs: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Vtp file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Vtk file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preSolver function: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Svpre file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